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0" r:id="rId8"/>
    <p:sldId id="269" r:id="rId9"/>
    <p:sldId id="278" r:id="rId10"/>
    <p:sldId id="265" r:id="rId11"/>
    <p:sldId id="273" r:id="rId12"/>
    <p:sldId id="271" r:id="rId13"/>
    <p:sldId id="272" r:id="rId14"/>
    <p:sldId id="264" r:id="rId15"/>
    <p:sldId id="275" r:id="rId16"/>
    <p:sldId id="276" r:id="rId17"/>
    <p:sldId id="280" r:id="rId1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4665864166066042E-2"/>
          <c:y val="0.25614195920034488"/>
          <c:w val="0.93449006588976979"/>
          <c:h val="0.63667944965092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Фонды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539</c:v>
                </c:pt>
                <c:pt idx="1">
                  <c:v>584</c:v>
                </c:pt>
                <c:pt idx="2">
                  <c:v>590</c:v>
                </c:pt>
                <c:pt idx="3">
                  <c:v>597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63-4576-AC39-BC04E65EA5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94697400"/>
        <c:axId val="294697792"/>
      </c:barChart>
      <c:catAx>
        <c:axId val="29469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4697792"/>
        <c:crosses val="autoZero"/>
        <c:auto val="1"/>
        <c:lblAlgn val="ctr"/>
        <c:lblOffset val="100"/>
        <c:noMultiLvlLbl val="0"/>
      </c:catAx>
      <c:valAx>
        <c:axId val="294697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4697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Единицы хранения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76377</c:v>
                </c:pt>
                <c:pt idx="1">
                  <c:v>95153</c:v>
                </c:pt>
                <c:pt idx="2">
                  <c:v>96632</c:v>
                </c:pt>
                <c:pt idx="3">
                  <c:v>98283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A3-4C6F-985F-9E5C0597FC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94698576"/>
        <c:axId val="298289488"/>
      </c:barChart>
      <c:catAx>
        <c:axId val="29469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289488"/>
        <c:crosses val="autoZero"/>
        <c:auto val="1"/>
        <c:lblAlgn val="ctr"/>
        <c:lblOffset val="100"/>
        <c:noMultiLvlLbl val="0"/>
      </c:catAx>
      <c:valAx>
        <c:axId val="298289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469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Описи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738</c:v>
                </c:pt>
                <c:pt idx="1">
                  <c:v>832</c:v>
                </c:pt>
                <c:pt idx="2">
                  <c:v>840</c:v>
                </c:pt>
                <c:pt idx="3">
                  <c:v>852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0F-45C8-A202-80E89B08C2A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97581400"/>
        <c:axId val="297581792"/>
      </c:barChart>
      <c:catAx>
        <c:axId val="29758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581792"/>
        <c:crosses val="autoZero"/>
        <c:auto val="1"/>
        <c:lblAlgn val="ctr"/>
        <c:lblOffset val="100"/>
        <c:noMultiLvlLbl val="0"/>
      </c:catAx>
      <c:valAx>
        <c:axId val="297581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7581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Доля </a:t>
            </a:r>
            <a:r>
              <a:rPr lang="ru-RU" dirty="0" smtClean="0"/>
              <a:t>исполненных</a:t>
            </a:r>
            <a:r>
              <a:rPr lang="ru-RU" baseline="0" dirty="0" smtClean="0"/>
              <a:t> запросов</a:t>
            </a:r>
            <a:r>
              <a:rPr lang="ru-RU" dirty="0" smtClean="0"/>
              <a:t> </a:t>
            </a:r>
            <a:r>
              <a:rPr lang="ru-RU" dirty="0"/>
              <a:t>в срок</a:t>
            </a:r>
          </a:p>
        </c:rich>
      </c:tx>
      <c:layout>
        <c:manualLayout>
          <c:xMode val="edge"/>
          <c:yMode val="edge"/>
          <c:x val="0.136631259484066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726858877086495"/>
          <c:y val="0.29579829156540433"/>
          <c:w val="0.6570561456752656"/>
          <c:h val="0.5504900857521014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выданных справок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3D-4AB4-8056-497A8E6DE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97582576"/>
        <c:axId val="297582968"/>
        <c:axId val="296290952"/>
      </c:bar3DChart>
      <c:catAx>
        <c:axId val="29758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582968"/>
        <c:crosses val="autoZero"/>
        <c:auto val="1"/>
        <c:lblAlgn val="ctr"/>
        <c:lblOffset val="100"/>
        <c:noMultiLvlLbl val="0"/>
      </c:catAx>
      <c:valAx>
        <c:axId val="2975829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7582576"/>
        <c:crosses val="autoZero"/>
        <c:crossBetween val="between"/>
      </c:valAx>
      <c:serAx>
        <c:axId val="296290952"/>
        <c:scaling>
          <c:orientation val="minMax"/>
        </c:scaling>
        <c:delete val="1"/>
        <c:axPos val="b"/>
        <c:majorTickMark val="none"/>
        <c:minorTickMark val="none"/>
        <c:tickLblPos val="nextTo"/>
        <c:crossAx val="29758296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9D5-7E1A-4433-8B21-2237CC26FA2C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6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65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56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889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6892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183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4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9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6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B55-62C0-407E-B706-C907B44B0BFC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5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5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1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1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6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3185-9573-406A-8068-0AB4F233501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7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594" y="1634855"/>
            <a:ext cx="7556501" cy="2890649"/>
          </a:xfrm>
        </p:spPr>
        <p:txBody>
          <a:bodyPr/>
          <a:lstStyle/>
          <a:p>
            <a:pPr algn="ctr"/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Можайский архив на пороге 100-летия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7700" y="5391688"/>
            <a:ext cx="9070848" cy="770463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Без истории нет науки, а без архивов нет истории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                                                   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М. Н. Покровский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"/>
    </mc:Choice>
    <mc:Fallback xmlns="">
      <p:transition spd="slow" advTm="62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852" y="203200"/>
            <a:ext cx="8596668" cy="158750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Комплектование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Архивный отдел комплектуется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документами 22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организаций и предприятий Можайского городского округа. 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90701"/>
            <a:ext cx="8596668" cy="454276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dirty="0" smtClean="0"/>
              <a:t>За 2022 год:</a:t>
            </a:r>
            <a:endParaRPr lang="ru-RU" sz="3200" dirty="0"/>
          </a:p>
          <a:p>
            <a:pPr algn="just"/>
            <a:r>
              <a:rPr lang="ru-RU" sz="3200" dirty="0"/>
              <a:t>Согласовано 4</a:t>
            </a:r>
            <a:r>
              <a:rPr lang="ru-RU" sz="3200" dirty="0" smtClean="0"/>
              <a:t> номенклатуры </a:t>
            </a:r>
            <a:r>
              <a:rPr lang="ru-RU" sz="3200" dirty="0"/>
              <a:t>дел;</a:t>
            </a:r>
          </a:p>
          <a:p>
            <a:pPr algn="just"/>
            <a:r>
              <a:rPr lang="ru-RU" sz="3200" dirty="0"/>
              <a:t>Принято на хранение </a:t>
            </a:r>
            <a:r>
              <a:rPr lang="ru-RU" sz="3200" dirty="0" smtClean="0"/>
              <a:t>1651 </a:t>
            </a:r>
            <a:r>
              <a:rPr lang="ru-RU" sz="3200" dirty="0"/>
              <a:t>дел в том числе,</a:t>
            </a:r>
          </a:p>
          <a:p>
            <a:pPr algn="just"/>
            <a:r>
              <a:rPr lang="ru-RU" sz="3200" dirty="0" smtClean="0"/>
              <a:t>1206 дел </a:t>
            </a:r>
            <a:r>
              <a:rPr lang="ru-RU" sz="3200" dirty="0"/>
              <a:t>управленческой документации и </a:t>
            </a:r>
            <a:r>
              <a:rPr lang="ru-RU" sz="3200" dirty="0" smtClean="0"/>
              <a:t>445 дел </a:t>
            </a:r>
            <a:r>
              <a:rPr lang="ru-RU" sz="3200" dirty="0"/>
              <a:t>по личному составу;</a:t>
            </a:r>
          </a:p>
          <a:p>
            <a:pPr algn="just"/>
            <a:r>
              <a:rPr lang="ru-RU" sz="3200" dirty="0"/>
              <a:t>Поступило 7</a:t>
            </a:r>
            <a:r>
              <a:rPr lang="ru-RU" sz="3200" dirty="0" smtClean="0"/>
              <a:t> </a:t>
            </a:r>
            <a:r>
              <a:rPr lang="ru-RU" sz="3200" dirty="0"/>
              <a:t>новых </a:t>
            </a:r>
            <a:r>
              <a:rPr lang="ru-RU" sz="3200" dirty="0" smtClean="0"/>
              <a:t>фондов;</a:t>
            </a:r>
            <a:endParaRPr lang="ru-RU" sz="3200" dirty="0"/>
          </a:p>
          <a:p>
            <a:pPr algn="just"/>
            <a:r>
              <a:rPr lang="ru-RU" sz="3200" dirty="0"/>
              <a:t>Утверждены и согласованы описи </a:t>
            </a:r>
            <a:r>
              <a:rPr lang="ru-RU" sz="3200" dirty="0" smtClean="0"/>
              <a:t>22 организаций </a:t>
            </a:r>
            <a:r>
              <a:rPr lang="ru-RU" sz="3200" dirty="0"/>
              <a:t>общим количеством </a:t>
            </a:r>
            <a:r>
              <a:rPr lang="ru-RU" sz="3200" dirty="0" smtClean="0"/>
              <a:t>1032 дела</a:t>
            </a:r>
            <a:r>
              <a:rPr lang="ru-RU" sz="3200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76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 состоянию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01.01.2023г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84300"/>
            <a:ext cx="8596668" cy="513079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dirty="0"/>
              <a:t>Доля архивных документов, хранящихся в муниципальном архиве в нормативных условиях, обеспечивающих их вечное хранение составляет 100 %  </a:t>
            </a:r>
          </a:p>
          <a:p>
            <a:pPr algn="just"/>
            <a:r>
              <a:rPr lang="ru-RU" sz="2000" dirty="0"/>
              <a:t>Хранилища архива оснащены охранной и пожарной сигнализацией с выводом на пульт вневедомственной и пожарной охраны, системой пожаротушения, металлическими стеллажами (</a:t>
            </a:r>
            <a:r>
              <a:rPr lang="ru-RU" sz="2000" dirty="0" smtClean="0"/>
              <a:t>1753 </a:t>
            </a:r>
            <a:r>
              <a:rPr lang="ru-RU" sz="2000" dirty="0"/>
              <a:t>погонных метров архивных полок), приборами для измерения температурно-влажностного режима, окна оборудованы решетками;</a:t>
            </a:r>
          </a:p>
          <a:p>
            <a:pPr algn="just"/>
            <a:r>
              <a:rPr lang="ru-RU" sz="2000" dirty="0"/>
              <a:t>Отсканировано 100% описей дел;</a:t>
            </a:r>
          </a:p>
          <a:p>
            <a:pPr algn="just"/>
            <a:r>
              <a:rPr lang="ru-RU" sz="2000" dirty="0"/>
              <a:t>Переведено в электронный вид </a:t>
            </a:r>
            <a:r>
              <a:rPr lang="ru-RU" sz="2000" dirty="0" smtClean="0"/>
              <a:t>1,78% дел, хранящихся </a:t>
            </a:r>
            <a:r>
              <a:rPr lang="ru-RU" sz="2000" dirty="0"/>
              <a:t>в архиве;</a:t>
            </a:r>
          </a:p>
          <a:p>
            <a:r>
              <a:rPr lang="ru-RU" sz="2000" dirty="0"/>
              <a:t>Доля закартонированных документов составляет 100%, использовано более </a:t>
            </a:r>
            <a:r>
              <a:rPr lang="ru-RU" sz="2000" dirty="0" smtClean="0"/>
              <a:t>6600 архивных </a:t>
            </a:r>
            <a:r>
              <a:rPr lang="ru-RU" sz="2000" dirty="0"/>
              <a:t>коробов;</a:t>
            </a:r>
          </a:p>
          <a:p>
            <a:r>
              <a:rPr lang="ru-RU" sz="2000" dirty="0"/>
              <a:t>Доля архивных фондов, внесенных в общеотраслевую базу архивный фонд составляет 100%;</a:t>
            </a:r>
          </a:p>
          <a:p>
            <a:r>
              <a:rPr lang="ru-RU" sz="2000" dirty="0"/>
              <a:t>После переезда архива в новое помещение за </a:t>
            </a:r>
            <a:r>
              <a:rPr lang="ru-RU" sz="2000" dirty="0" smtClean="0"/>
              <a:t>2016-2022 </a:t>
            </a:r>
            <a:r>
              <a:rPr lang="ru-RU" sz="2000" dirty="0"/>
              <a:t>годы проведена сплошная проверка наличия </a:t>
            </a:r>
            <a:r>
              <a:rPr lang="ru-RU" sz="2000" dirty="0" smtClean="0"/>
              <a:t>98 283 </a:t>
            </a:r>
            <a:r>
              <a:rPr lang="ru-RU" sz="2000" dirty="0"/>
              <a:t>дел, что составляет </a:t>
            </a:r>
            <a:r>
              <a:rPr lang="ru-RU" sz="2000" dirty="0" smtClean="0"/>
              <a:t>100% </a:t>
            </a:r>
            <a:r>
              <a:rPr lang="ru-RU" sz="2000" dirty="0"/>
              <a:t>от общего количества дел.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753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Обеспечение сохранности и учет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документов на 01.01.2023 года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014568"/>
              </p:ext>
            </p:extLst>
          </p:nvPr>
        </p:nvGraphicFramePr>
        <p:xfrm>
          <a:off x="677863" y="2160588"/>
          <a:ext cx="859631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97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84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90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Количество, 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Управленческой</a:t>
                      </a:r>
                    </a:p>
                    <a:p>
                      <a:r>
                        <a:rPr lang="ru-RU" dirty="0"/>
                        <a:t>документации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Документов по личному составу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Количество фондов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Количество дел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98283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76493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21790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Количество описей дел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852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301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2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"/>
    </mc:Choice>
    <mc:Fallback xmlns="">
      <p:transition spd="slow" advTm="154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Динамика изменений в объеме архивных фондов и единиц хранения</a:t>
            </a:r>
          </a:p>
        </p:txBody>
      </p:sp>
      <p:graphicFrame>
        <p:nvGraphicFramePr>
          <p:cNvPr id="37" name="Объект 3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8918438"/>
              </p:ext>
            </p:extLst>
          </p:nvPr>
        </p:nvGraphicFramePr>
        <p:xfrm>
          <a:off x="676275" y="2736850"/>
          <a:ext cx="4265002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Объект 4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28669911"/>
              </p:ext>
            </p:extLst>
          </p:nvPr>
        </p:nvGraphicFramePr>
        <p:xfrm>
          <a:off x="5087937" y="2736850"/>
          <a:ext cx="4988047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2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"/>
    </mc:Choice>
    <mc:Fallback xmlns="">
      <p:transition spd="slow" advTm="77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6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Динамика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изменений в объеме описей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629172"/>
              </p:ext>
            </p:extLst>
          </p:nvPr>
        </p:nvGraphicFramePr>
        <p:xfrm>
          <a:off x="1790699" y="2160588"/>
          <a:ext cx="6146801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8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"/>
    </mc:Choice>
    <mc:Fallback xmlns="">
      <p:transition spd="slow" advTm="148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Использование.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 архивный отдел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поступают запросы по РПГУ и МСЭД.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Все запросы исполняются в срок и в соответствии с регламентом.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0310318"/>
              </p:ext>
            </p:extLst>
          </p:nvPr>
        </p:nvGraphicFramePr>
        <p:xfrm>
          <a:off x="1441450" y="2226522"/>
          <a:ext cx="4184650" cy="387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2166938"/>
            <a:ext cx="3225800" cy="3979862"/>
          </a:xfrm>
        </p:spPr>
      </p:pic>
    </p:spTree>
    <p:extLst>
      <p:ext uri="{BB962C8B-B14F-4D97-AF65-F5344CB8AC3E}">
        <p14:creationId xmlns:p14="http://schemas.microsoft.com/office/powerpoint/2010/main" val="35231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34" y="1778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За 2020-2022 годы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читальный зал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архива посещался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70 раз,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исследователям было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выдано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399 дел.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7334" y="2160983"/>
            <a:ext cx="4184034" cy="3880379"/>
          </a:xfrm>
        </p:spPr>
        <p:txBody>
          <a:bodyPr>
            <a:noAutofit/>
          </a:bodyPr>
          <a:lstStyle/>
          <a:p>
            <a:r>
              <a:rPr lang="ru-RU" sz="2800" dirty="0"/>
              <a:t>Основной тематикой исследований является генеалогическая тема, составление фамильного рода, а также история города Можайска и окрестных поселков и деревень.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930400"/>
            <a:ext cx="4559300" cy="4597400"/>
          </a:xfrm>
        </p:spPr>
      </p:pic>
    </p:spTree>
    <p:extLst>
      <p:ext uri="{BB962C8B-B14F-4D97-AF65-F5344CB8AC3E}">
        <p14:creationId xmlns:p14="http://schemas.microsoft.com/office/powerpoint/2010/main" val="3591227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16998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Все запланированные работы по сохранению и увеличению объема архивного фонда Можайского городского округа выполняются ежегодно и в срок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6" y="1776046"/>
            <a:ext cx="3894663" cy="44137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1776047"/>
            <a:ext cx="5021629" cy="4413738"/>
          </a:xfrm>
        </p:spPr>
      </p:pic>
    </p:spTree>
    <p:extLst>
      <p:ext uri="{BB962C8B-B14F-4D97-AF65-F5344CB8AC3E}">
        <p14:creationId xmlns:p14="http://schemas.microsoft.com/office/powerpoint/2010/main" val="365556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24" y="1154509"/>
            <a:ext cx="9070848" cy="1423591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accent2">
                    <a:lumMod val="50000"/>
                  </a:schemeClr>
                </a:solidFill>
              </a:rPr>
              <a:t>История создания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3624" y="3276600"/>
            <a:ext cx="9070848" cy="1862662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Можайский архив – один из самых старых и крупных архивов Московской области. В 1922 году было создано Московское губернское архивное бюро, а 15 мая 1923 года был создан Можайский архив.</a:t>
            </a:r>
          </a:p>
        </p:txBody>
      </p:sp>
    </p:spTree>
    <p:extLst>
      <p:ext uri="{BB962C8B-B14F-4D97-AF65-F5344CB8AC3E}">
        <p14:creationId xmlns:p14="http://schemas.microsoft.com/office/powerpoint/2010/main" val="40755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5"/>
    </mc:Choice>
    <mc:Fallback xmlns="">
      <p:transition spd="slow" advTm="48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052" y="275431"/>
            <a:ext cx="8199966" cy="7239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Создание Можайского архива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91224" y="1435100"/>
            <a:ext cx="4185623" cy="576262"/>
          </a:xfrm>
        </p:spPr>
        <p:txBody>
          <a:bodyPr/>
          <a:lstStyle/>
          <a:p>
            <a:pPr algn="ctr"/>
            <a:r>
              <a:rPr lang="ru-RU" dirty="0"/>
              <a:t>Образование Можайского архива подтверждено документально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159000"/>
            <a:ext cx="3848100" cy="41656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2159000"/>
            <a:ext cx="3822700" cy="4165600"/>
          </a:xfrm>
        </p:spPr>
      </p:pic>
    </p:spTree>
    <p:extLst>
      <p:ext uri="{BB962C8B-B14F-4D97-AF65-F5344CB8AC3E}">
        <p14:creationId xmlns:p14="http://schemas.microsoft.com/office/powerpoint/2010/main" val="40486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"/>
    </mc:Choice>
    <mc:Fallback xmlns="">
      <p:transition spd="slow" advTm="26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4" y="2032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2014 году было выделено новое здание, в которое архив переехал в октябре 2015г.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524000"/>
            <a:ext cx="8153400" cy="5029200"/>
          </a:xfrm>
        </p:spPr>
      </p:pic>
    </p:spTree>
    <p:extLst>
      <p:ext uri="{BB962C8B-B14F-4D97-AF65-F5344CB8AC3E}">
        <p14:creationId xmlns:p14="http://schemas.microsoft.com/office/powerpoint/2010/main" val="645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"/>
    </mc:Choice>
    <mc:Fallback xmlns="">
      <p:transition spd="slow" advTm="257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Одновременно с переездом  в архиве проводился прием граждан, велась работа с организациями – источниками комплектования. 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6"/>
          </a:xfrm>
        </p:spPr>
      </p:pic>
    </p:spTree>
    <p:extLst>
      <p:ext uri="{BB962C8B-B14F-4D97-AF65-F5344CB8AC3E}">
        <p14:creationId xmlns:p14="http://schemas.microsoft.com/office/powerpoint/2010/main" val="6928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"/>
    </mc:Choice>
    <mc:Fallback xmlns="">
      <p:transition spd="slow" advTm="294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67914"/>
            <a:ext cx="8596668" cy="101798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Ремонтные работы выполняются и сегодня. Отремонтирована треть выделенных помещений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485900"/>
            <a:ext cx="4185623" cy="1251345"/>
          </a:xfrm>
        </p:spPr>
        <p:txBody>
          <a:bodyPr/>
          <a:lstStyle/>
          <a:p>
            <a:r>
              <a:rPr lang="ru-RU" sz="1600" dirty="0"/>
              <a:t>Проведен капитальный ремонт кабинетов специалистов, хранилищ. Помещения оборудованы пожарной и охранной сигнализацией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32100"/>
            <a:ext cx="4184650" cy="320926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4" y="1752600"/>
            <a:ext cx="4185618" cy="895745"/>
          </a:xfrm>
        </p:spPr>
        <p:txBody>
          <a:bodyPr/>
          <a:lstStyle/>
          <a:p>
            <a:pPr algn="just"/>
            <a:r>
              <a:rPr lang="ru-RU" sz="1600" dirty="0"/>
              <a:t>В архивохранилищах установлены пластиковые окна. Также приобретены металлические стеллажи.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832099"/>
            <a:ext cx="4284662" cy="3209261"/>
          </a:xfrm>
        </p:spPr>
      </p:pic>
    </p:spTree>
    <p:extLst>
      <p:ext uri="{BB962C8B-B14F-4D97-AF65-F5344CB8AC3E}">
        <p14:creationId xmlns:p14="http://schemas.microsoft.com/office/powerpoint/2010/main" val="466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"/>
    </mc:Choice>
    <mc:Fallback xmlns="">
      <p:transition spd="slow" advTm="30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Архивный отдел администрации Можайского муниципального района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160589"/>
            <a:ext cx="4543425" cy="38807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2160589"/>
            <a:ext cx="4511675" cy="3880773"/>
          </a:xfrm>
        </p:spPr>
      </p:pic>
    </p:spTree>
    <p:extLst>
      <p:ext uri="{BB962C8B-B14F-4D97-AF65-F5344CB8AC3E}">
        <p14:creationId xmlns:p14="http://schemas.microsoft.com/office/powerpoint/2010/main" val="5414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Архивный отдел администрации Можайского городского округа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160589"/>
            <a:ext cx="4183062" cy="38807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2160589"/>
            <a:ext cx="4410075" cy="3880773"/>
          </a:xfrm>
        </p:spPr>
      </p:pic>
    </p:spTree>
    <p:extLst>
      <p:ext uri="{BB962C8B-B14F-4D97-AF65-F5344CB8AC3E}">
        <p14:creationId xmlns:p14="http://schemas.microsoft.com/office/powerpoint/2010/main" val="13877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"/>
    </mc:Choice>
    <mc:Fallback xmlns="">
      <p:transition spd="slow" advTm="200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Архивный отдел администрации Можайского городского округа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0" y="2160589"/>
            <a:ext cx="4572826" cy="388077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160590"/>
            <a:ext cx="4755934" cy="3880772"/>
          </a:xfrm>
        </p:spPr>
      </p:pic>
    </p:spTree>
    <p:extLst>
      <p:ext uri="{BB962C8B-B14F-4D97-AF65-F5344CB8AC3E}">
        <p14:creationId xmlns:p14="http://schemas.microsoft.com/office/powerpoint/2010/main" val="387237520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781</TotalTime>
  <Words>443</Words>
  <Application>Microsoft Office PowerPoint</Application>
  <PresentationFormat>Широкоэкранный</PresentationFormat>
  <Paragraphs>58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Грань</vt:lpstr>
      <vt:lpstr>                 Можайский архив на пороге 100-летия</vt:lpstr>
      <vt:lpstr>История создания</vt:lpstr>
      <vt:lpstr>Создание Можайского архива</vt:lpstr>
      <vt:lpstr>В 2014 году было выделено новое здание, в которое архив переехал в октябре 2015г.</vt:lpstr>
      <vt:lpstr>Одновременно с переездом  в архиве проводился прием граждан, велась работа с организациями – источниками комплектования. </vt:lpstr>
      <vt:lpstr>Ремонтные работы выполняются и сегодня. Отремонтирована треть выделенных помещений</vt:lpstr>
      <vt:lpstr>Архивный отдел администрации Можайского муниципального района</vt:lpstr>
      <vt:lpstr>Архивный отдел администрации Можайского городского округа</vt:lpstr>
      <vt:lpstr>Архивный отдел администрации Можайского городского округа</vt:lpstr>
      <vt:lpstr>Комплектование Архивный отдел комплектуется документами 22 организаций и предприятий Можайского городского округа.  </vt:lpstr>
      <vt:lpstr>По состоянию на 01.01.2023г.</vt:lpstr>
      <vt:lpstr>Обеспечение сохранности и учет документов на 01.01.2023 года</vt:lpstr>
      <vt:lpstr>Динамика изменений в объеме архивных фондов и единиц хранения</vt:lpstr>
      <vt:lpstr>Динамика изменений в объеме описей</vt:lpstr>
      <vt:lpstr>Использование. В архивный отдел поступают запросы по РПГУ и МСЭД.   Все запросы исполняются в срок и в соответствии с регламентом.</vt:lpstr>
      <vt:lpstr>За 2020-2022 годы читальный зал архива посещался более 70 раз, исследователям было выдано 399 дел.</vt:lpstr>
      <vt:lpstr>Все запланированные работы по сохранению и увеличению объема архивного фонда Можайского городского округа выполняются ежегодно и в срок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Можайский архив</dc:title>
  <dc:creator>Пользователь</dc:creator>
  <cp:lastModifiedBy>Пользователь</cp:lastModifiedBy>
  <cp:revision>60</cp:revision>
  <cp:lastPrinted>2023-02-15T07:42:32Z</cp:lastPrinted>
  <dcterms:created xsi:type="dcterms:W3CDTF">2018-02-08T10:31:07Z</dcterms:created>
  <dcterms:modified xsi:type="dcterms:W3CDTF">2023-02-20T14:03:37Z</dcterms:modified>
</cp:coreProperties>
</file>